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6"/>
  </p:notesMasterIdLst>
  <p:sldIdLst>
    <p:sldId id="256" r:id="rId2"/>
    <p:sldId id="403" r:id="rId3"/>
    <p:sldId id="861" r:id="rId4"/>
    <p:sldId id="862" r:id="rId5"/>
    <p:sldId id="914" r:id="rId6"/>
    <p:sldId id="860" r:id="rId7"/>
    <p:sldId id="903" r:id="rId8"/>
    <p:sldId id="911" r:id="rId9"/>
    <p:sldId id="773" r:id="rId10"/>
    <p:sldId id="713" r:id="rId11"/>
    <p:sldId id="818" r:id="rId12"/>
    <p:sldId id="920" r:id="rId13"/>
    <p:sldId id="836" r:id="rId14"/>
    <p:sldId id="841" r:id="rId15"/>
    <p:sldId id="842" r:id="rId16"/>
    <p:sldId id="843" r:id="rId17"/>
    <p:sldId id="859" r:id="rId18"/>
    <p:sldId id="746" r:id="rId19"/>
    <p:sldId id="801" r:id="rId20"/>
    <p:sldId id="802" r:id="rId21"/>
    <p:sldId id="803" r:id="rId22"/>
    <p:sldId id="910" r:id="rId23"/>
    <p:sldId id="837" r:id="rId24"/>
    <p:sldId id="846" r:id="rId25"/>
    <p:sldId id="865" r:id="rId26"/>
    <p:sldId id="866" r:id="rId27"/>
    <p:sldId id="868" r:id="rId28"/>
    <p:sldId id="867" r:id="rId29"/>
    <p:sldId id="845" r:id="rId30"/>
    <p:sldId id="848" r:id="rId31"/>
    <p:sldId id="849" r:id="rId32"/>
    <p:sldId id="912" r:id="rId33"/>
    <p:sldId id="915" r:id="rId34"/>
    <p:sldId id="838" r:id="rId35"/>
    <p:sldId id="913" r:id="rId36"/>
    <p:sldId id="856" r:id="rId37"/>
    <p:sldId id="875" r:id="rId38"/>
    <p:sldId id="877" r:id="rId39"/>
    <p:sldId id="876" r:id="rId40"/>
    <p:sldId id="888" r:id="rId41"/>
    <p:sldId id="878" r:id="rId42"/>
    <p:sldId id="917" r:id="rId43"/>
    <p:sldId id="916" r:id="rId44"/>
    <p:sldId id="918" r:id="rId45"/>
    <p:sldId id="890" r:id="rId46"/>
    <p:sldId id="886" r:id="rId47"/>
    <p:sldId id="891" r:id="rId48"/>
    <p:sldId id="894" r:id="rId49"/>
    <p:sldId id="812" r:id="rId50"/>
    <p:sldId id="811" r:id="rId51"/>
    <p:sldId id="810" r:id="rId52"/>
    <p:sldId id="809" r:id="rId53"/>
    <p:sldId id="807" r:id="rId54"/>
    <p:sldId id="813" r:id="rId55"/>
    <p:sldId id="814" r:id="rId56"/>
    <p:sldId id="742" r:id="rId57"/>
    <p:sldId id="864" r:id="rId58"/>
    <p:sldId id="879" r:id="rId59"/>
    <p:sldId id="919" r:id="rId60"/>
    <p:sldId id="899" r:id="rId61"/>
    <p:sldId id="817" r:id="rId62"/>
    <p:sldId id="832" r:id="rId63"/>
    <p:sldId id="798" r:id="rId64"/>
    <p:sldId id="712" r:id="rId65"/>
    <p:sldId id="722" r:id="rId66"/>
    <p:sldId id="772" r:id="rId67"/>
    <p:sldId id="775" r:id="rId68"/>
    <p:sldId id="767" r:id="rId69"/>
    <p:sldId id="768" r:id="rId70"/>
    <p:sldId id="902" r:id="rId71"/>
    <p:sldId id="766" r:id="rId72"/>
    <p:sldId id="790" r:id="rId73"/>
    <p:sldId id="791" r:id="rId74"/>
    <p:sldId id="796" r:id="rId7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861"/>
            <p14:sldId id="862"/>
            <p14:sldId id="914"/>
            <p14:sldId id="860"/>
            <p14:sldId id="903"/>
            <p14:sldId id="911"/>
            <p14:sldId id="773"/>
            <p14:sldId id="713"/>
            <p14:sldId id="818"/>
            <p14:sldId id="920"/>
            <p14:sldId id="836"/>
            <p14:sldId id="841"/>
            <p14:sldId id="842"/>
            <p14:sldId id="843"/>
            <p14:sldId id="859"/>
            <p14:sldId id="746"/>
            <p14:sldId id="801"/>
            <p14:sldId id="802"/>
            <p14:sldId id="803"/>
            <p14:sldId id="910"/>
            <p14:sldId id="837"/>
            <p14:sldId id="846"/>
            <p14:sldId id="865"/>
            <p14:sldId id="866"/>
            <p14:sldId id="868"/>
            <p14:sldId id="867"/>
            <p14:sldId id="845"/>
            <p14:sldId id="848"/>
            <p14:sldId id="849"/>
            <p14:sldId id="912"/>
            <p14:sldId id="915"/>
            <p14:sldId id="838"/>
            <p14:sldId id="913"/>
            <p14:sldId id="856"/>
            <p14:sldId id="875"/>
            <p14:sldId id="877"/>
            <p14:sldId id="876"/>
            <p14:sldId id="888"/>
            <p14:sldId id="878"/>
            <p14:sldId id="917"/>
            <p14:sldId id="916"/>
            <p14:sldId id="918"/>
            <p14:sldId id="890"/>
            <p14:sldId id="886"/>
            <p14:sldId id="891"/>
            <p14:sldId id="894"/>
            <p14:sldId id="812"/>
            <p14:sldId id="811"/>
            <p14:sldId id="810"/>
            <p14:sldId id="809"/>
            <p14:sldId id="807"/>
            <p14:sldId id="813"/>
            <p14:sldId id="814"/>
            <p14:sldId id="742"/>
            <p14:sldId id="864"/>
            <p14:sldId id="879"/>
            <p14:sldId id="919"/>
            <p14:sldId id="899"/>
            <p14:sldId id="817"/>
            <p14:sldId id="832"/>
            <p14:sldId id="798"/>
            <p14:sldId id="712"/>
            <p14:sldId id="722"/>
            <p14:sldId id="772"/>
            <p14:sldId id="775"/>
            <p14:sldId id="767"/>
            <p14:sldId id="768"/>
            <p14:sldId id="902"/>
            <p14:sldId id="766"/>
            <p14:sldId id="790"/>
            <p14:sldId id="79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B04432"/>
    <a:srgbClr val="FB8E20"/>
    <a:srgbClr val="36544F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054"/>
    <p:restoredTop sz="96911" autoAdjust="0"/>
  </p:normalViewPr>
  <p:slideViewPr>
    <p:cSldViewPr snapToGrid="0" snapToObjects="1">
      <p:cViewPr varScale="1">
        <p:scale>
          <a:sx n="108" d="100"/>
          <a:sy n="108" d="100"/>
        </p:scale>
        <p:origin x="192" y="6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1625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878738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reactjs.org/blog/2019/08/08/react-v16.9.0.html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2695" y="-542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1861666"/>
            <a:ext cx="9894836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2019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CodeTalks</a:t>
            </a:r>
            <a:r>
              <a:rPr lang="de-DE" sz="1400" spc="80" dirty="0">
                <a:solidFill>
                  <a:srgbClr val="D4EBE9"/>
                </a:solidFill>
              </a:rPr>
              <a:t> Hamburg | Oktober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047284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codetalks-react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4" y="1439144"/>
            <a:ext cx="2615484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State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Art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31A015-55D8-4148-B14E-A9148568F23E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90048D-42F1-3745-9CCA-04471E395CAC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everywhere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18" y="3797848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26253" y="3073715"/>
            <a:ext cx="10534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8</a:t>
            </a:r>
            <a:endParaRPr lang="de-DE" sz="2800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276B477-9B12-4748-BEB0-1A865DC5D962}"/>
              </a:ext>
            </a:extLst>
          </p:cNvPr>
          <p:cNvSpPr/>
          <p:nvPr/>
        </p:nvSpPr>
        <p:spPr>
          <a:xfrm>
            <a:off x="2676142" y="5282842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docs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hooks-intro.html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6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Hooks: </a:t>
            </a:r>
            <a:r>
              <a:rPr lang="de-DE" b="0" dirty="0">
                <a:solidFill>
                  <a:srgbClr val="36544F"/>
                </a:solidFill>
              </a:rPr>
              <a:t>State,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Lifecycle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etc</a:t>
            </a:r>
            <a:r>
              <a:rPr lang="de-DE" b="0" dirty="0">
                <a:solidFill>
                  <a:srgbClr val="36544F"/>
                </a:solidFill>
              </a:rPr>
              <a:t> auch in Funktionskomponenten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Hooks sind reguläre Funktionen, aber...</a:t>
            </a:r>
          </a:p>
          <a:p>
            <a:pPr lvl="1"/>
            <a:r>
              <a:rPr lang="de-DE" b="1" dirty="0"/>
              <a:t>nur in </a:t>
            </a:r>
            <a:r>
              <a:rPr lang="de-DE" dirty="0"/>
              <a:t>Funktionskomponenten (oder anderen Hooks) erlaubt</a:t>
            </a:r>
          </a:p>
          <a:p>
            <a:pPr lvl="1"/>
            <a:r>
              <a:rPr lang="de-DE" b="1" dirty="0"/>
              <a:t>müssen</a:t>
            </a:r>
            <a:r>
              <a:rPr lang="de-DE" b="0" dirty="0"/>
              <a:t> auf Top-Level-</a:t>
            </a:r>
            <a:r>
              <a:rPr lang="de-DE" dirty="0"/>
              <a:t>Ebene stehen (nicht in Schleife, </a:t>
            </a:r>
            <a:r>
              <a:rPr lang="de-DE" dirty="0" err="1"/>
              <a:t>if</a:t>
            </a:r>
            <a:r>
              <a:rPr lang="de-DE" dirty="0"/>
              <a:t>, ...)</a:t>
            </a:r>
            <a:endParaRPr lang="de-DE" b="0" dirty="0"/>
          </a:p>
          <a:p>
            <a:pPr lvl="1"/>
            <a:r>
              <a:rPr lang="de-DE" b="1" dirty="0"/>
              <a:t>müssen</a:t>
            </a:r>
            <a:r>
              <a:rPr lang="de-DE" b="0" dirty="0"/>
              <a:t> mit "</a:t>
            </a:r>
            <a:r>
              <a:rPr lang="de-DE" b="0" dirty="0" err="1"/>
              <a:t>use</a:t>
            </a:r>
            <a:r>
              <a:rPr lang="de-DE" b="0" dirty="0"/>
              <a:t>" benannt </a:t>
            </a:r>
            <a:r>
              <a:rPr lang="de-DE" dirty="0"/>
              <a:t>werden</a:t>
            </a:r>
            <a:endParaRPr lang="de-DE" b="0" dirty="0"/>
          </a:p>
        </p:txBody>
      </p:sp>
    </p:spTree>
    <p:extLst>
      <p:ext uri="{BB962C8B-B14F-4D97-AF65-F5344CB8AC3E}">
        <p14:creationId xmlns:p14="http://schemas.microsoft.com/office/powerpoint/2010/main" val="2576348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5C061D-AB74-0D4E-9369-B49A62BE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783030"/>
            <a:ext cx="7124700" cy="13462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2707076" y="3728771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 flipV="1">
            <a:off x="3867665" y="2778166"/>
            <a:ext cx="2520778" cy="9125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B927E4BE-9F5A-4C40-B605-9EEFB4EB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347" y="4791950"/>
            <a:ext cx="7136394" cy="1710163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3695112" y="4116037"/>
            <a:ext cx="172553" cy="86373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167623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Bisher</a:t>
            </a:r>
            <a:r>
              <a:rPr lang="de-DE" b="0" dirty="0">
                <a:solidFill>
                  <a:srgbClr val="36544F"/>
                </a:solidFill>
              </a:rPr>
              <a:t>: Zugriff über Consumer-Komponente und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Properties</a:t>
            </a:r>
          </a:p>
          <a:p>
            <a:r>
              <a:rPr lang="de-DE" b="0" dirty="0">
                <a:solidFill>
                  <a:srgbClr val="36544F"/>
                </a:solidFill>
              </a:rPr>
              <a:t>Unübersichtlich bei mehreren Kontexten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&lt;/div&gt;;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ChatContext.Consumer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287853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64651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useContext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34527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Vereinfachter Zugriff auf den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Hook: "normale" Funktion, Komponente wird gerendert, wenn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sich ändert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50567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themeValue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&lt;Avatar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chatValue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.user.name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179480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State in Funktionskomponenten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442BA2-1A1A-3F43-9BA5-3676A6C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3490615"/>
            <a:ext cx="5880100" cy="80010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0872E73-D27B-F646-8B04-9D2F5B215F79}"/>
              </a:ext>
            </a:extLst>
          </p:cNvPr>
          <p:cNvSpPr/>
          <p:nvPr/>
        </p:nvSpPr>
        <p:spPr>
          <a:xfrm>
            <a:off x="1750483" y="3121283"/>
            <a:ext cx="1850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Tab Bar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FFEDB4-F37C-324B-A495-2E51A2A5A959}"/>
              </a:ext>
            </a:extLst>
          </p:cNvPr>
          <p:cNvSpPr/>
          <p:nvPr/>
        </p:nvSpPr>
        <p:spPr>
          <a:xfrm>
            <a:off x="1860550" y="4537366"/>
            <a:ext cx="43263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Zustand: welche Tab ist geöffnet?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7A7E9DD-C173-E242-91E6-C8E7B05EF54F}"/>
              </a:ext>
            </a:extLst>
          </p:cNvPr>
          <p:cNvCxnSpPr>
            <a:cxnSpLocks/>
          </p:cNvCxnSpPr>
          <p:nvPr/>
        </p:nvCxnSpPr>
        <p:spPr>
          <a:xfrm flipV="1">
            <a:off x="2734881" y="4146782"/>
            <a:ext cx="0" cy="36783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577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erzeugen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0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D5358BB-E614-8845-B815-C30239613419}"/>
              </a:ext>
            </a:extLst>
          </p:cNvPr>
          <p:cNvGrpSpPr/>
          <p:nvPr/>
        </p:nvGrpSpPr>
        <p:grpSpPr>
          <a:xfrm>
            <a:off x="6572503" y="3118546"/>
            <a:ext cx="2923023" cy="759419"/>
            <a:chOff x="4193897" y="8292032"/>
            <a:chExt cx="2923023" cy="759419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9DD6FEEA-1676-3546-8685-3F3C62158F0A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8BB88D79-8751-FF4A-882E-93889EA2D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3EA4070-0BC9-0A43-9321-F32881044F36}"/>
              </a:ext>
            </a:extLst>
          </p:cNvPr>
          <p:cNvCxnSpPr>
            <a:cxnSpLocks/>
          </p:cNvCxnSpPr>
          <p:nvPr/>
        </p:nvCxnSpPr>
        <p:spPr>
          <a:xfrm flipV="1">
            <a:off x="2556609" y="8341129"/>
            <a:ext cx="0" cy="20660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1AF97013-B359-4747-9FD6-EBDA139C77C6}"/>
              </a:ext>
            </a:extLst>
          </p:cNvPr>
          <p:cNvGrpSpPr/>
          <p:nvPr/>
        </p:nvGrpSpPr>
        <p:grpSpPr>
          <a:xfrm>
            <a:off x="3029203" y="3159701"/>
            <a:ext cx="2923023" cy="746719"/>
            <a:chOff x="4193897" y="8292032"/>
            <a:chExt cx="2923023" cy="746719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B8B874E9-D7E7-2E45-8B94-5BCC0D25CFFC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</a:p>
          </p:txBody>
        </p: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195F2BC6-CA03-E348-A828-F1FA1FB4E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4FB9026C-365F-6341-997E-5533E3CA53C8}"/>
              </a:ext>
            </a:extLst>
          </p:cNvPr>
          <p:cNvGrpSpPr/>
          <p:nvPr/>
        </p:nvGrpSpPr>
        <p:grpSpPr>
          <a:xfrm>
            <a:off x="1095097" y="3123528"/>
            <a:ext cx="2923023" cy="759419"/>
            <a:chOff x="4193897" y="8292032"/>
            <a:chExt cx="2923023" cy="759419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E3BE294-B064-D348-9052-E3A8BDBCB1B4}"/>
                </a:ext>
              </a:extLst>
            </p:cNvPr>
            <p:cNvSpPr/>
            <p:nvPr/>
          </p:nvSpPr>
          <p:spPr>
            <a:xfrm>
              <a:off x="4193897" y="87128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B21DE3D0-A3B0-934D-9544-7034A2172B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198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1701232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Aktuellen State verwenden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B9E7AB0-7DCE-1C42-BD14-E76BE870BFE0}"/>
              </a:ext>
            </a:extLst>
          </p:cNvPr>
          <p:cNvGrpSpPr/>
          <p:nvPr/>
        </p:nvGrpSpPr>
        <p:grpSpPr>
          <a:xfrm>
            <a:off x="4108703" y="4785301"/>
            <a:ext cx="2923023" cy="746719"/>
            <a:chOff x="4193897" y="8292032"/>
            <a:chExt cx="2923023" cy="746719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57657D7-8C51-714D-BA9E-BC1CBE006B8D}"/>
                </a:ext>
              </a:extLst>
            </p:cNvPr>
            <p:cNvSpPr/>
            <p:nvPr/>
          </p:nvSpPr>
          <p:spPr>
            <a:xfrm>
              <a:off x="4193897" y="8700197"/>
              <a:ext cx="292302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Zugreifen auf State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0E82EE12-3F4A-3643-905C-0E46E04EE4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72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dirty="0"/>
              <a:t>: State verändern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Tabs(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(0);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props.tabs.map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&lt;Tab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tab.id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activeTabId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active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: ""}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setActiveTabId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tab.id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04E2A3-1447-8348-91AF-42563F5EECB1}"/>
              </a:ext>
            </a:extLst>
          </p:cNvPr>
          <p:cNvGrpSpPr/>
          <p:nvPr/>
        </p:nvGrpSpPr>
        <p:grpSpPr>
          <a:xfrm>
            <a:off x="3491487" y="5085221"/>
            <a:ext cx="2923023" cy="992940"/>
            <a:chOff x="4193897" y="8292032"/>
            <a:chExt cx="2923023" cy="992940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F24A01F-6EDB-044A-A978-6B5B7D1CEB6E}"/>
                </a:ext>
              </a:extLst>
            </p:cNvPr>
            <p:cNvSpPr/>
            <p:nvPr/>
          </p:nvSpPr>
          <p:spPr>
            <a:xfrm>
              <a:off x="4193897" y="8700197"/>
              <a:ext cx="292302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Setzen von State</a:t>
              </a:r>
            </a:p>
            <a:p>
              <a:pPr algn="ctr"/>
              <a:r>
                <a:rPr lang="de-DE" sz="16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(kein Objekt mehr!)</a:t>
              </a:r>
            </a:p>
          </p:txBody>
        </p: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5031B367-3F2C-0747-8223-8E634CB98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415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useState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useState</a:t>
            </a:r>
            <a:r>
              <a:rPr lang="de-DE" b="0" dirty="0">
                <a:solidFill>
                  <a:srgbClr val="36544F"/>
                </a:solidFill>
              </a:rPr>
              <a:t>: Mehrere States in einer Komponente möglich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"</a:t>
            </a:r>
            <a:r>
              <a:rPr lang="de-DE" b="0" dirty="0" err="1">
                <a:solidFill>
                  <a:srgbClr val="36544F"/>
                </a:solidFill>
              </a:rPr>
              <a:t>mergen</a:t>
            </a:r>
            <a:r>
              <a:rPr lang="de-DE" b="0" dirty="0">
                <a:solidFill>
                  <a:srgbClr val="36544F"/>
                </a:solidFill>
              </a:rPr>
              <a:t>" von State mehr!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44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komplexen State mit viel Logik zur Veränderung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03E5811-3BB0-8044-B9CA-59D381DB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85" y="2322013"/>
            <a:ext cx="5973230" cy="403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4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045432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5854149" y="28887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"RESET"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4913244" y="3091069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454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425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4686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SET_PASSWORD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RESET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""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1255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Verwendung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48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Blick zurück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15552" y="3797848"/>
            <a:ext cx="90749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November 2018...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20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2a: Zugriff auf den 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                        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             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2b: Verändern des States über Actions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"SET_USER",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"SET_PASSWORD",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})}/&gt;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=(()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"CLEAR"});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99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18877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92312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905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globale Logik für Login/</a:t>
            </a:r>
            <a:r>
              <a:rPr lang="de-DE" b="0" dirty="0" err="1">
                <a:solidFill>
                  <a:srgbClr val="36544F"/>
                </a:solidFill>
              </a:rPr>
              <a:t>Logout</a:t>
            </a:r>
            <a:r>
              <a:rPr lang="de-DE" b="0" dirty="0">
                <a:solidFill>
                  <a:srgbClr val="36544F"/>
                </a:solidFill>
              </a:rPr>
              <a:t> bzw. angemeldeten User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A59A953-D717-0C47-A643-41D640476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04A864E-37AF-4B44-8CE5-4CAEAAF299BB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B7F8D7ED-9443-2F44-B77F-C870A78A20C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E492E5-3522-5740-8699-436016F10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449"/>
          <a:stretch/>
        </p:blipFill>
        <p:spPr>
          <a:xfrm>
            <a:off x="327453" y="2232279"/>
            <a:ext cx="6320482" cy="412301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029A4E5-40EB-EF44-80D3-94D0ABBE0231}"/>
              </a:ext>
            </a:extLst>
          </p:cNvPr>
          <p:cNvSpPr/>
          <p:nvPr/>
        </p:nvSpPr>
        <p:spPr>
          <a:xfrm>
            <a:off x="1662544" y="6397779"/>
            <a:ext cx="36813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Aktionen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(zum Ein-/Ausloggen)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29B2F6E-275F-1640-8830-C5F82AD0137B}"/>
              </a:ext>
            </a:extLst>
          </p:cNvPr>
          <p:cNvCxnSpPr>
            <a:cxnSpLocks/>
          </p:cNvCxnSpPr>
          <p:nvPr/>
        </p:nvCxnSpPr>
        <p:spPr>
          <a:xfrm>
            <a:off x="1173251" y="6226927"/>
            <a:ext cx="0" cy="3520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8755DFA-941B-1741-8D55-4A4A23298AB7}"/>
              </a:ext>
            </a:extLst>
          </p:cNvPr>
          <p:cNvCxnSpPr>
            <a:cxnSpLocks/>
          </p:cNvCxnSpPr>
          <p:nvPr/>
        </p:nvCxnSpPr>
        <p:spPr>
          <a:xfrm>
            <a:off x="1173251" y="6578930"/>
            <a:ext cx="489294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6DC159AD-84FA-F94C-BC19-2EFDCA1CA1FC}"/>
              </a:ext>
            </a:extLst>
          </p:cNvPr>
          <p:cNvCxnSpPr>
            <a:cxnSpLocks/>
          </p:cNvCxnSpPr>
          <p:nvPr/>
        </p:nvCxnSpPr>
        <p:spPr>
          <a:xfrm flipH="1" flipV="1">
            <a:off x="5866410" y="3218213"/>
            <a:ext cx="1355572" cy="107557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3D0DF6C4-CCCD-454B-84C7-655A4B32390C}"/>
              </a:ext>
            </a:extLst>
          </p:cNvPr>
          <p:cNvCxnSpPr>
            <a:cxnSpLocks/>
          </p:cNvCxnSpPr>
          <p:nvPr/>
        </p:nvCxnSpPr>
        <p:spPr>
          <a:xfrm flipH="1" flipV="1">
            <a:off x="1900053" y="4181083"/>
            <a:ext cx="5321928" cy="11481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24B01207-91C4-AA47-BCA4-840030DA0969}"/>
              </a:ext>
            </a:extLst>
          </p:cNvPr>
          <p:cNvCxnSpPr>
            <a:cxnSpLocks/>
          </p:cNvCxnSpPr>
          <p:nvPr/>
        </p:nvCxnSpPr>
        <p:spPr>
          <a:xfrm flipH="1">
            <a:off x="2636323" y="4295901"/>
            <a:ext cx="4585659" cy="124987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B2F7C31E-7CD3-D74B-AEB8-17567C1E9502}"/>
              </a:ext>
            </a:extLst>
          </p:cNvPr>
          <p:cNvSpPr/>
          <p:nvPr/>
        </p:nvSpPr>
        <p:spPr>
          <a:xfrm>
            <a:off x="7176458" y="4108614"/>
            <a:ext cx="298268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globaler </a:t>
            </a:r>
            <a:r>
              <a:rPr lang="de-DE" sz="1600" b="1" u="sng" dirty="0">
                <a:solidFill>
                  <a:srgbClr val="9E60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5D221B8-70B3-6D46-AF66-D6BFE914985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343891" y="6567056"/>
            <a:ext cx="3014358" cy="1187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1663D4F1-ED73-694E-B916-550803223D0B}"/>
              </a:ext>
            </a:extLst>
          </p:cNvPr>
          <p:cNvCxnSpPr>
            <a:cxnSpLocks/>
          </p:cNvCxnSpPr>
          <p:nvPr/>
        </p:nvCxnSpPr>
        <p:spPr>
          <a:xfrm>
            <a:off x="8358249" y="4447168"/>
            <a:ext cx="0" cy="2131762"/>
          </a:xfrm>
          <a:prstGeom prst="line">
            <a:avLst/>
          </a:prstGeom>
          <a:ln>
            <a:solidFill>
              <a:srgbClr val="025249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069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097443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Error("...");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605F535-96F8-6145-9FCA-4F6F6001E549}"/>
              </a:ext>
            </a:extLst>
          </p:cNvPr>
          <p:cNvSpPr/>
          <p:nvPr/>
        </p:nvSpPr>
        <p:spPr>
          <a:xfrm>
            <a:off x="385073" y="2728111"/>
            <a:ext cx="5570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Ein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Reducer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 für Aktionen zum Ein-/Ausloggen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845AA2F-37CE-5F40-833E-10717172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D92E131-54AE-1242-837F-CE39B43ED67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ECB98985-12C7-AE40-8280-1A56C4941F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83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</a:t>
            </a:r>
            <a:r>
              <a:rPr lang="de-DE" b="0" dirty="0">
                <a:solidFill>
                  <a:srgbClr val="9E60B8"/>
                </a:solidFill>
              </a:rPr>
              <a:t>Zustand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>
                <a:solidFill>
                  <a:srgbClr val="9E60B8"/>
                </a:solidFill>
              </a:rPr>
              <a:t>Aktionen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E1D8DBE2-5AAA-B043-A13B-BA0D8A5E1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3D2F753-88A6-BE48-81FE-6CE1A835F9D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2C7C88D-5AC0-FE46-89CE-634DF9D408B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94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371EA3-E09B-A24E-953B-E42868D32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155DA8F-4B91-9045-A831-BC83D5849A5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5BA7997-DA82-1344-AE8F-132D3EC4445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47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werden State und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nach unten gereicht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00407" y="3174813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authenticationReducer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AuthDispatcherCtx.Provider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2242AA5-C0B3-7244-BC5A-B863750C41E6}"/>
              </a:ext>
            </a:extLst>
          </p:cNvPr>
          <p:cNvSpPr/>
          <p:nvPr/>
        </p:nvSpPr>
        <p:spPr>
          <a:xfrm>
            <a:off x="300407" y="2805481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Provider-Komponente für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dispatcher</a:t>
            </a:r>
            <a:endParaRPr lang="de-DE" b="1" dirty="0">
              <a:solidFill>
                <a:srgbClr val="1778B8"/>
              </a:solidFill>
              <a:latin typeface="Source Sans Pro Semibold" panose="020B0503030403020204" pitchFamily="34" charset="77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A487053-F517-7449-9E89-B63754FBF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6C0D578-CC79-1C4B-AD8D-9B0932C4766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73F4C0E-94CC-5640-BA1E-CD20B67170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0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97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den State verwenden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6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State verwenden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21DDCAFC-59A5-F34B-9386-CB4351C0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F8FD059-E08D-1741-A5B2-4DA635824526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24B6940-DE86-A748-ADF0-098A828F13D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BCCEEB-077A-954F-A0DC-E7AA2F9DA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31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Unterkomponenten können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-Funktion dann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(ähnlich wie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DB807A0-2394-AE48-B72C-6090EC748027}"/>
              </a:ext>
            </a:extLst>
          </p:cNvPr>
          <p:cNvSpPr/>
          <p:nvPr/>
        </p:nvSpPr>
        <p:spPr>
          <a:xfrm>
            <a:off x="385073" y="3522187"/>
            <a:ext cx="6840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innerhalb der Anwendung – Actions auslösen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A130DCA-B228-044A-ADF8-C2865740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5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dirty="0"/>
              <a:t> &amp; </a:t>
            </a: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1: Verwender muss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verwenden (eigentlich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Schwäche 2: Verwender muss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verwenden und Action-Objekte selber erzeugen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C056529-29D5-3D4F-9002-ADE2BBAD1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AA63DAD-F8D6-3F40-9C1C-BD1527AF12E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E937C7F-681A-4143-B9AB-37F4A68D162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</a:t>
            </a:r>
            <a:r>
              <a:rPr lang="de-DE" dirty="0" err="1">
                <a:solidFill>
                  <a:srgbClr val="D4EBE9"/>
                </a:solidFill>
              </a:rPr>
              <a:t>useContext</a:t>
            </a:r>
            <a:r>
              <a:rPr lang="de-DE" dirty="0">
                <a:solidFill>
                  <a:srgbClr val="D4EBE9"/>
                </a:solidFill>
              </a:rPr>
              <a:t> &amp; </a:t>
            </a:r>
            <a:r>
              <a:rPr lang="de-DE" dirty="0" err="1">
                <a:solidFill>
                  <a:srgbClr val="D4EBE9"/>
                </a:solidFill>
              </a:rPr>
              <a:t>useReducer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26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2908691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Es können eigene Hooks definiert werden, die auch Hooks verwenden dürfen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Damit wäre "fachliche" API möglich, um auf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zu verzichten (ähnlich Action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API und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wird zum Implementierungsdetail und könnte z.B. durch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ersetzt werden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8E8EB6-0975-5145-9AB3-A5457E83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E2B4BA7-E8ED-304A-AEC2-344D0B226E3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40B4E3-246E-6445-8E3B-A5A344133B0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3977142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Custom Hook kapselt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Stellt fachliche Methoden zur Verfügung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566947" y="3538418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AuthDispatcher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"LOGOUT"});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()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({type: "LOGIN", ...});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Custom Hook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930365-F236-3242-B546-5D2CD55F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5DBC32-9C47-3149-9157-36E3836BC70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5AF6043-0190-6E48-9F06-01786CD8028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</p:spTree>
    <p:extLst>
      <p:ext uri="{BB962C8B-B14F-4D97-AF65-F5344CB8AC3E}">
        <p14:creationId xmlns:p14="http://schemas.microsoft.com/office/powerpoint/2010/main" val="6844506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"</a:t>
            </a:r>
            <a:r>
              <a:rPr lang="de-DE" b="0" dirty="0" err="1">
                <a:solidFill>
                  <a:srgbClr val="36544F"/>
                </a:solidFill>
              </a:rPr>
              <a:t>action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creator</a:t>
            </a:r>
            <a:r>
              <a:rPr lang="de-DE" b="0" dirty="0">
                <a:solidFill>
                  <a:srgbClr val="36544F"/>
                </a:solidFill>
              </a:rPr>
              <a:t>" zu erhalten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7E3653-8D95-7E42-B6BE-3B253EEA1682}"/>
              </a:ext>
            </a:extLst>
          </p:cNvPr>
          <p:cNvSpPr txBox="1"/>
          <p:nvPr/>
        </p:nvSpPr>
        <p:spPr>
          <a:xfrm>
            <a:off x="2894511" y="-72826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5299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dispatch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902FC80-2E6A-A643-A8B1-080E973D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B2551B5-476A-B64A-B59A-43E938B0902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D45CE6C-B3D3-DD47-A672-F87884E5BF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073B3A-FD64-3247-984E-C5AFAEAD608C}"/>
              </a:ext>
            </a:extLst>
          </p:cNvPr>
          <p:cNvSpPr txBox="1"/>
          <p:nvPr/>
        </p:nvSpPr>
        <p:spPr>
          <a:xfrm>
            <a:off x="385073" y="391139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logout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B0754B6-3FDB-7146-BC27-49F5E408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63" y="4204689"/>
            <a:ext cx="9398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20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CustomHooks</a:t>
            </a:r>
            <a:r>
              <a:rPr lang="de-DE" b="0" dirty="0">
                <a:solidFill>
                  <a:srgbClr val="36544F"/>
                </a:solidFill>
              </a:rPr>
              <a:t>: Für globalen App State?</a:t>
            </a:r>
          </a:p>
          <a:p>
            <a:r>
              <a:rPr lang="de-DE" b="0" dirty="0">
                <a:solidFill>
                  <a:srgbClr val="36544F"/>
                </a:solidFill>
              </a:rPr>
              <a:t>In Komponenten wird der Custom Hook verwendet, um Zugriff auf den State zu bekommen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0FCD22-F067-A748-BFCA-B4F93B5CEF5B}"/>
              </a:ext>
            </a:extLst>
          </p:cNvPr>
          <p:cNvSpPr/>
          <p:nvPr/>
        </p:nvSpPr>
        <p:spPr>
          <a:xfrm>
            <a:off x="566947" y="3170220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Beispiel: Verwendung Custom Hook (statt </a:t>
            </a:r>
            <a:r>
              <a:rPr lang="de-DE" b="1" dirty="0" err="1">
                <a:solidFill>
                  <a:srgbClr val="1778B8"/>
                </a:solidFill>
                <a:latin typeface="Source Sans Pro Semibold" panose="020B0503030403020204" pitchFamily="34" charset="77"/>
              </a:rPr>
              <a:t>state</a:t>
            </a:r>
            <a:r>
              <a:rPr lang="de-DE" b="1" dirty="0">
                <a:solidFill>
                  <a:srgbClr val="1778B8"/>
                </a:solidFill>
                <a:latin typeface="Source Sans Pro Semibold" panose="020B0503030403020204" pitchFamily="34" charset="77"/>
              </a:rPr>
              <a:t>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32DB65-D6AE-0C4C-A767-4615180A1C67}"/>
              </a:ext>
            </a:extLst>
          </p:cNvPr>
          <p:cNvSpPr txBox="1"/>
          <p:nvPr/>
        </p:nvSpPr>
        <p:spPr>
          <a:xfrm>
            <a:off x="385073" y="3911397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Avatar(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=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logged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A2C49E-DB35-C446-84D4-089837774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695" y="2321883"/>
            <a:ext cx="410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51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App-State per </a:t>
            </a:r>
            <a:r>
              <a:rPr lang="de-DE" dirty="0" err="1"/>
              <a:t>Context</a:t>
            </a:r>
            <a:r>
              <a:rPr lang="de-DE" b="0" dirty="0">
                <a:solidFill>
                  <a:srgbClr val="36544F"/>
                </a:solidFill>
              </a:rPr>
              <a:t>: Flexibilität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könnten auch für "Teil-State" der Anwendung verwendet werden (im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9947DA25-D39F-B243-B96A-E3B2C0216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D25E79A-9833-274C-A9B0-CB68AEFBB30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C674275-5F5F-0C42-B814-F5D961D0E3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Architektur Idee: Custom Hooks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45C3D51-7470-0C4A-8DE4-BEADC242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38" y="2843926"/>
            <a:ext cx="4272724" cy="363600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ACEC689-2AF7-A149-8985-EFD5575B7164}"/>
              </a:ext>
            </a:extLst>
          </p:cNvPr>
          <p:cNvSpPr/>
          <p:nvPr/>
        </p:nvSpPr>
        <p:spPr>
          <a:xfrm>
            <a:off x="3174023" y="3235569"/>
            <a:ext cx="1951892" cy="3119728"/>
          </a:xfrm>
          <a:prstGeom prst="rect">
            <a:avLst/>
          </a:prstGeom>
          <a:noFill/>
          <a:ln w="19050">
            <a:solidFill>
              <a:srgbClr val="9E60B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D27B20-0C3B-9D4D-A368-7F82617F4D58}"/>
              </a:ext>
            </a:extLst>
          </p:cNvPr>
          <p:cNvSpPr/>
          <p:nvPr/>
        </p:nvSpPr>
        <p:spPr>
          <a:xfrm>
            <a:off x="5263507" y="3235569"/>
            <a:ext cx="1498240" cy="3119728"/>
          </a:xfrm>
          <a:prstGeom prst="rect">
            <a:avLst/>
          </a:prstGeom>
          <a:noFill/>
          <a:ln w="19050">
            <a:solidFill>
              <a:srgbClr val="36544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125E93F-3CC7-A64E-A9DB-506EB163512C}"/>
              </a:ext>
            </a:extLst>
          </p:cNvPr>
          <p:cNvSpPr/>
          <p:nvPr/>
        </p:nvSpPr>
        <p:spPr>
          <a:xfrm>
            <a:off x="2816638" y="2871693"/>
            <a:ext cx="4272724" cy="3636004"/>
          </a:xfrm>
          <a:prstGeom prst="rect">
            <a:avLst/>
          </a:prstGeom>
          <a:noFill/>
          <a:ln w="19050">
            <a:solidFill>
              <a:srgbClr val="EF7D1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616A48-347F-AD4A-B1DA-FB7ECBC54AF9}"/>
              </a:ext>
            </a:extLst>
          </p:cNvPr>
          <p:cNvSpPr txBox="1"/>
          <p:nvPr/>
        </p:nvSpPr>
        <p:spPr>
          <a:xfrm>
            <a:off x="5568259" y="217825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</a:rPr>
              <a:t>useAuth</a:t>
            </a:r>
            <a:endParaRPr lang="de-DE" dirty="0">
              <a:solidFill>
                <a:srgbClr val="EF7D1D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0DF8936-315D-7541-80D6-5C848D5F5CBA}"/>
              </a:ext>
            </a:extLst>
          </p:cNvPr>
          <p:cNvSpPr txBox="1"/>
          <p:nvPr/>
        </p:nvSpPr>
        <p:spPr>
          <a:xfrm>
            <a:off x="884002" y="3963579"/>
            <a:ext cx="9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9E60B8"/>
                </a:solidFill>
              </a:rPr>
              <a:t>useChat</a:t>
            </a:r>
            <a:endParaRPr lang="de-DE" dirty="0">
              <a:solidFill>
                <a:srgbClr val="9E60B8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1664020-5FA7-064C-81B7-ADB128EE958E}"/>
              </a:ext>
            </a:extLst>
          </p:cNvPr>
          <p:cNvSpPr txBox="1"/>
          <p:nvPr/>
        </p:nvSpPr>
        <p:spPr>
          <a:xfrm>
            <a:off x="7766175" y="3594247"/>
            <a:ext cx="151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useNavigation</a:t>
            </a:r>
            <a:endParaRPr lang="de-DE" dirty="0">
              <a:solidFill>
                <a:srgbClr val="36544F"/>
              </a:solidFill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A9CDF79A-7271-8E45-B3C9-2648F31D5CB4}"/>
              </a:ext>
            </a:extLst>
          </p:cNvPr>
          <p:cNvCxnSpPr>
            <a:cxnSpLocks/>
          </p:cNvCxnSpPr>
          <p:nvPr/>
        </p:nvCxnSpPr>
        <p:spPr>
          <a:xfrm flipH="1">
            <a:off x="6784549" y="3790945"/>
            <a:ext cx="981626" cy="0"/>
          </a:xfrm>
          <a:prstGeom prst="line">
            <a:avLst/>
          </a:prstGeom>
          <a:ln w="1905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B9EC991-372E-6845-AA6D-B8C6EEC38693}"/>
              </a:ext>
            </a:extLst>
          </p:cNvPr>
          <p:cNvCxnSpPr>
            <a:cxnSpLocks/>
          </p:cNvCxnSpPr>
          <p:nvPr/>
        </p:nvCxnSpPr>
        <p:spPr>
          <a:xfrm flipH="1">
            <a:off x="1835012" y="4171945"/>
            <a:ext cx="1339010" cy="0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FAFB1E-24C3-B849-B93A-3795C15521E8}"/>
              </a:ext>
            </a:extLst>
          </p:cNvPr>
          <p:cNvCxnSpPr>
            <a:cxnSpLocks/>
          </p:cNvCxnSpPr>
          <p:nvPr/>
        </p:nvCxnSpPr>
        <p:spPr>
          <a:xfrm>
            <a:off x="6038892" y="2559460"/>
            <a:ext cx="0" cy="312233"/>
          </a:xfrm>
          <a:prstGeom prst="line">
            <a:avLst/>
          </a:prstGeom>
          <a:ln w="19050">
            <a:solidFill>
              <a:srgbClr val="EF7D1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168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</p:txBody>
      </p:sp>
    </p:spTree>
    <p:extLst>
      <p:ext uri="{BB962C8B-B14F-4D97-AF65-F5344CB8AC3E}">
        <p14:creationId xmlns:p14="http://schemas.microsoft.com/office/powerpoint/2010/main" val="182491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November 2018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EE561E-A971-A84E-9298-A8EBBF5C4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7" y="1884300"/>
            <a:ext cx="7247467" cy="217355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3915494" y="4057855"/>
            <a:ext cx="4035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reactjs.org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blog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77"/>
              </a:rPr>
              <a:t>/2018/11/27/react-16-roadmap.html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77D91D-7FBF-1149-A10C-ABBB22C48836}"/>
              </a:ext>
            </a:extLst>
          </p:cNvPr>
          <p:cNvSpPr/>
          <p:nvPr/>
        </p:nvSpPr>
        <p:spPr>
          <a:xfrm>
            <a:off x="235714" y="4908928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Weiterhin nur Minor-Versionen (!)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E2C95C9-BACB-6A47-86E5-4B83642FBC92}"/>
              </a:ext>
            </a:extLst>
          </p:cNvPr>
          <p:cNvCxnSpPr>
            <a:cxnSpLocks/>
          </p:cNvCxnSpPr>
          <p:nvPr/>
        </p:nvCxnSpPr>
        <p:spPr>
          <a:xfrm flipV="1">
            <a:off x="1713834" y="4114542"/>
            <a:ext cx="0" cy="729759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0100FCD-664E-0549-BC29-34CBE649FF5F}"/>
              </a:ext>
            </a:extLst>
          </p:cNvPr>
          <p:cNvSpPr/>
          <p:nvPr/>
        </p:nvSpPr>
        <p:spPr>
          <a:xfrm>
            <a:off x="7969594" y="2876589"/>
            <a:ext cx="318870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16.8  (Februar 2019)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C9E6BD94-5E8E-674D-A4C0-138B0F0A2440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5296395" y="3045866"/>
            <a:ext cx="2673199" cy="0"/>
          </a:xfrm>
          <a:prstGeom prst="line">
            <a:avLst/>
          </a:prstGeom>
          <a:ln>
            <a:solidFill>
              <a:srgbClr val="1778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207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6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76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Server-Zugriffe, </a:t>
            </a:r>
            <a:r>
              <a:rPr lang="de-DE" dirty="0" err="1"/>
              <a:t>Subscriptions</a:t>
            </a:r>
            <a:r>
              <a:rPr lang="de-DE" dirty="0"/>
              <a:t> </a:t>
            </a:r>
            <a:r>
              <a:rPr lang="de-DE" dirty="0" err="1"/>
              <a:t>etc</a:t>
            </a:r>
            <a:r>
              <a:rPr lang="de-DE" dirty="0"/>
              <a:t> sind Seiteneffekte</a:t>
            </a:r>
          </a:p>
          <a:p>
            <a:r>
              <a:rPr lang="de-DE" b="0" dirty="0">
                <a:solidFill>
                  <a:srgbClr val="36544F"/>
                </a:solidFill>
              </a:rPr>
              <a:t>Bislang nur in Klassen-Komponenten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1971120"/>
            <a:ext cx="949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componentWillUnmount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componentDidUpdate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prevProps.apiKey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!==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 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CC7A42-A801-9C45-AD77-20C1B07D7ECC}"/>
              </a:ext>
            </a:extLst>
          </p:cNvPr>
          <p:cNvSpPr/>
          <p:nvPr/>
        </p:nvSpPr>
        <p:spPr>
          <a:xfrm>
            <a:off x="5134873" y="4171722"/>
            <a:ext cx="487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Nur ausführen, wenn Properties sich geändert haben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0509FEDC-E248-4846-BE84-A1F7748EA7FD}"/>
              </a:ext>
            </a:extLst>
          </p:cNvPr>
          <p:cNvCxnSpPr>
            <a:cxnSpLocks/>
          </p:cNvCxnSpPr>
          <p:nvPr/>
        </p:nvCxnSpPr>
        <p:spPr>
          <a:xfrm flipV="1">
            <a:off x="5134873" y="4510277"/>
            <a:ext cx="1304027" cy="23583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13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2126754" y="2980954"/>
            <a:ext cx="56906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componentDidMount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&amp;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>
            <a:off x="2126754" y="3146342"/>
            <a:ext cx="401140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64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Aufräumen in Rückgabe-Funktion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() =&gt;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disconnectFromApi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42E9236-6F09-2347-A710-2F4C0D7E4613}"/>
              </a:ext>
            </a:extLst>
          </p:cNvPr>
          <p:cNvSpPr/>
          <p:nvPr/>
        </p:nvSpPr>
        <p:spPr>
          <a:xfrm>
            <a:off x="857328" y="4208665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componentWillUnmount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469D2C0-3F71-BB40-803B-BCAEA75CF2ED}"/>
              </a:ext>
            </a:extLst>
          </p:cNvPr>
          <p:cNvCxnSpPr>
            <a:cxnSpLocks/>
          </p:cNvCxnSpPr>
          <p:nvPr/>
        </p:nvCxnSpPr>
        <p:spPr>
          <a:xfrm>
            <a:off x="2361782" y="3896903"/>
            <a:ext cx="0" cy="28212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759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Seiteneffekten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useEffect</a:t>
            </a:r>
            <a:r>
              <a:rPr lang="de-DE" dirty="0"/>
              <a:t>: Seiteneffekte in Funktionskomponenten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Bedingte Ausführung (Mit welchem State soll der Effekt synchronisiert werden?)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95EE839-1F38-394A-889B-ABFCA3F5D971}"/>
              </a:ext>
            </a:extLst>
          </p:cNvPr>
          <p:cNvSpPr txBox="1"/>
          <p:nvPr/>
        </p:nvSpPr>
        <p:spPr>
          <a:xfrm>
            <a:off x="385073" y="2415620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ChatApi.subscribe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props.apiKey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disconnectFromApi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[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props.apiKey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]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&lt;div&gt;&lt;h1&gt;Chat&lt;/h1&gt;...&lt;/div&gt;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384927-8B92-0346-BE6F-2820242C809D}"/>
              </a:ext>
            </a:extLst>
          </p:cNvPr>
          <p:cNvSpPr/>
          <p:nvPr/>
        </p:nvSpPr>
        <p:spPr>
          <a:xfrm>
            <a:off x="3048000" y="4111099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Ersetzt Property-Vergleich in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componentDidUpdate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6018938-329A-AA40-97ED-070B59C6733F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280376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075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C3E3540-F0D7-E449-821F-CBDEA6E80797}"/>
              </a:ext>
            </a:extLst>
          </p:cNvPr>
          <p:cNvSpPr txBox="1"/>
          <p:nvPr/>
        </p:nvSpPr>
        <p:spPr>
          <a:xfrm>
            <a:off x="2435239" y="3890665"/>
            <a:ext cx="503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Beispiel eventuell komplett raus, weil sehr speziell,</a:t>
            </a:r>
          </a:p>
          <a:p>
            <a:r>
              <a:rPr lang="de-DE" b="1" dirty="0">
                <a:solidFill>
                  <a:srgbClr val="FF0000"/>
                </a:solidFill>
              </a:rPr>
              <a:t>und Custom Hook haben wir schon gezeigt</a:t>
            </a:r>
          </a:p>
        </p:txBody>
      </p:sp>
    </p:spTree>
    <p:extLst>
      <p:ext uri="{BB962C8B-B14F-4D97-AF65-F5344CB8AC3E}">
        <p14:creationId xmlns:p14="http://schemas.microsoft.com/office/powerpoint/2010/main" val="10097847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67632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",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Alle Hooks können in Custom Hooks verwendet werden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550706"/>
            <a:ext cx="9906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useEffect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(`http://localhost:9000/${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}`);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readData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2035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Eigene Hooks sind möglich </a:t>
            </a:r>
            <a:r>
              <a:rPr lang="de-DE" b="0" dirty="0">
                <a:solidFill>
                  <a:srgbClr val="36544F"/>
                </a:solidFill>
              </a:rPr>
              <a:t>und können wiederverwendet werden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Beispiel: Generischer "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hook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810800D-93D9-EE4C-BDDD-45BCA7AAA6E2}"/>
              </a:ext>
            </a:extLst>
          </p:cNvPr>
          <p:cNvSpPr txBox="1"/>
          <p:nvPr/>
        </p:nvSpPr>
        <p:spPr>
          <a:xfrm>
            <a:off x="385073" y="2630218"/>
            <a:ext cx="990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initialData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Verwendung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Dashboard(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UsersViewer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69942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Roadmap August 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39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React Hooks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04933" cy="514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Bibliotheken mit Hooks API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useSelector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useDispatch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useStore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</a:rPr>
              <a:t>Router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useHistory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useParams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useLocation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useQuery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useMutation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Intl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useIntl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 i18n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useTranslation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5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228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1589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Zunächst:</a:t>
            </a:r>
          </a:p>
          <a:p>
            <a:pPr lvl="1"/>
            <a:r>
              <a:rPr lang="de-DE" dirty="0"/>
              <a:t>Hooks sind "</a:t>
            </a:r>
            <a:r>
              <a:rPr lang="de-DE" dirty="0" err="1"/>
              <a:t>opt</a:t>
            </a:r>
            <a:r>
              <a:rPr lang="de-DE" dirty="0"/>
              <a:t>-in"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Hooks sind abwärtskompatibel  </a:t>
            </a:r>
          </a:p>
          <a:p>
            <a:pPr lvl="1"/>
            <a:r>
              <a:rPr lang="de-DE" dirty="0"/>
              <a:t>Eingeführt in Minor-Version (!)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6730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9691D-F60B-C248-87D3-123C7515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5DE309-F68F-D84E-89CE-F29261E500C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</a:rPr>
              <a:t>Müssen wir jetzt alle Hooks verwenden? 😱</a:t>
            </a:r>
          </a:p>
          <a:p>
            <a:r>
              <a:rPr lang="de-DE" dirty="0">
                <a:solidFill>
                  <a:srgbClr val="36544F"/>
                </a:solidFill>
              </a:rPr>
              <a:t>Was ist mit unseren Klassen? 😱</a:t>
            </a:r>
          </a:p>
          <a:p>
            <a:r>
              <a:rPr lang="de-DE" dirty="0"/>
              <a:t>...also: keine Panik! </a:t>
            </a:r>
            <a:r>
              <a:rPr lang="de-DE" dirty="0" err="1"/>
              <a:t>React</a:t>
            </a:r>
            <a:r>
              <a:rPr lang="de-DE" dirty="0"/>
              <a:t> bleibt stabil! ☺️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079B589-A0BF-AB42-968F-8E492F2F2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095" y="2523163"/>
            <a:ext cx="6861810" cy="39210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C1EF9AD-1006-9F48-BB08-7C93EB703E37}"/>
              </a:ext>
            </a:extLst>
          </p:cNvPr>
          <p:cNvSpPr/>
          <p:nvPr/>
        </p:nvSpPr>
        <p:spPr>
          <a:xfrm>
            <a:off x="-216916" y="6444197"/>
            <a:ext cx="86974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docs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hooks-intro.html#gradual-adoption-strategy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8498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4495617" y="3336183"/>
            <a:ext cx="7633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16.6</a:t>
            </a:r>
            <a:endParaRPr lang="de-DE" b="1" dirty="0">
              <a:solidFill>
                <a:srgbClr val="FB8E20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In Planung auch zum </a:t>
            </a:r>
            <a:r>
              <a:rPr lang="de-DE" dirty="0">
                <a:solidFill>
                  <a:srgbClr val="9E60B8"/>
                </a:solidFill>
              </a:rPr>
              <a:t>Laden von beliebigen Daten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Fallback</a:t>
            </a:r>
            <a:r>
              <a:rPr lang="de-DE" dirty="0"/>
              <a:t> Komponente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67814C5-2A7B-7A44-9D0C-226F9621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792" y="1896175"/>
            <a:ext cx="5594481" cy="46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27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r>
              <a:rPr lang="de-DE" sz="1800" b="0" dirty="0">
                <a:solidFill>
                  <a:srgbClr val="1778B8"/>
                </a:solidFill>
              </a:rPr>
              <a:t>http://localhost:9081/?</a:t>
            </a:r>
            <a:r>
              <a:rPr lang="de-DE" sz="1800" b="0" dirty="0" err="1">
                <a:solidFill>
                  <a:srgbClr val="1778B8"/>
                </a:solidFill>
              </a:rPr>
              <a:t>delay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35D890-93E9-5D45-867C-812BD1F3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7" y="1807042"/>
            <a:ext cx="5371607" cy="491956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518DEC-2727-0342-92AB-A72130169CFD}"/>
              </a:ext>
            </a:extLst>
          </p:cNvPr>
          <p:cNvSpPr/>
          <p:nvPr/>
        </p:nvSpPr>
        <p:spPr>
          <a:xfrm>
            <a:off x="2003729" y="5740842"/>
            <a:ext cx="1963972" cy="779228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</p:spTree>
    <p:extLst>
      <p:ext uri="{BB962C8B-B14F-4D97-AF65-F5344CB8AC3E}">
        <p14:creationId xmlns:p14="http://schemas.microsoft.com/office/powerpoint/2010/main" val="1232952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[16.6]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5941957" y="368989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218043" y="3471810"/>
            <a:ext cx="3497736" cy="206608"/>
            <a:chOff x="5218043" y="3471810"/>
            <a:chExt cx="3497736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5779" y="3471810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2748" y="3471811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043" y="3678418"/>
              <a:ext cx="3497571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632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 Komponente an [16.6]</a:t>
            </a:r>
          </a:p>
          <a:p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B32D5AE-39CB-454C-A537-1A126347B5AC}"/>
              </a:ext>
            </a:extLst>
          </p:cNvPr>
          <p:cNvSpPr txBox="1"/>
          <p:nvPr/>
        </p:nvSpPr>
        <p:spPr>
          <a:xfrm>
            <a:off x="566782" y="3024176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ChatPage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more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913384A-0B5C-A64D-A18D-DA1A8E5AC31A}"/>
              </a:ext>
            </a:extLst>
          </p:cNvPr>
          <p:cNvSpPr txBox="1"/>
          <p:nvPr/>
        </p:nvSpPr>
        <p:spPr>
          <a:xfrm>
            <a:off x="5025622" y="4704187"/>
            <a:ext cx="3680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hlinkClick r:id="rId2"/>
              </a:rPr>
              <a:t>https://reactjs.org/blog/2019/08/08/react-v16.9.0.html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A089285-EC50-6447-B667-EDD9DDA3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266" y="892931"/>
            <a:ext cx="7247467" cy="3811256"/>
          </a:xfrm>
          <a:prstGeom prst="rect">
            <a:avLst/>
          </a:prstGeom>
        </p:spPr>
      </p:pic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BE1DC549-20FA-0749-97DB-ACE997486300}"/>
              </a:ext>
            </a:extLst>
          </p:cNvPr>
          <p:cNvCxnSpPr/>
          <p:nvPr/>
        </p:nvCxnSpPr>
        <p:spPr>
          <a:xfrm>
            <a:off x="1451113" y="2723322"/>
            <a:ext cx="5536096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5B65E0C7-C0C0-534E-ACBF-5EEF6FC97AA2}"/>
              </a:ext>
            </a:extLst>
          </p:cNvPr>
          <p:cNvCxnSpPr>
            <a:cxnSpLocks/>
          </p:cNvCxnSpPr>
          <p:nvPr/>
        </p:nvCxnSpPr>
        <p:spPr>
          <a:xfrm>
            <a:off x="1451113" y="3084443"/>
            <a:ext cx="6092687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577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8C26FE-188A-5F42-A416-7BB59AE3FAB9}"/>
              </a:ext>
            </a:extLst>
          </p:cNvPr>
          <p:cNvGrpSpPr/>
          <p:nvPr/>
        </p:nvGrpSpPr>
        <p:grpSpPr>
          <a:xfrm>
            <a:off x="1677621" y="1149953"/>
            <a:ext cx="6550758" cy="1516486"/>
            <a:chOff x="1677621" y="2570790"/>
            <a:chExt cx="6550758" cy="151648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E30B03F-9126-A54A-9CAF-CC5E04E32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93"/>
            <a:stretch/>
          </p:blipFill>
          <p:spPr>
            <a:xfrm>
              <a:off x="1677621" y="3404970"/>
              <a:ext cx="6550758" cy="682306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326D773-E953-BE4D-B237-27EB98C26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93"/>
            <a:stretch/>
          </p:blipFill>
          <p:spPr>
            <a:xfrm>
              <a:off x="1677621" y="2570790"/>
              <a:ext cx="6550758" cy="682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1667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11644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5137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Time </a:t>
            </a:r>
            <a:r>
              <a:rPr lang="de-DE" dirty="0" err="1"/>
              <a:t>Slicing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 Nutzung von CPU Zeiten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Komponenten können vor-gerendert werden, ohne sofort sichtbar zu sein</a:t>
            </a:r>
          </a:p>
          <a:p>
            <a:pPr lvl="1"/>
            <a:r>
              <a:rPr lang="de-DE" dirty="0"/>
              <a:t>Ohne Nachteile für sichtbare Komponenten (Performance)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Besseres Umgehen mit IO</a:t>
            </a:r>
          </a:p>
          <a:p>
            <a:pPr lvl="1"/>
            <a:r>
              <a:rPr lang="de-DE" dirty="0"/>
              <a:t>Einheitliche API für das Arbeiten mit asynchronen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Pausieren des </a:t>
            </a:r>
            <a:r>
              <a:rPr lang="de-DE" b="0" dirty="0" err="1">
                <a:solidFill>
                  <a:srgbClr val="36544F"/>
                </a:solidFill>
              </a:rPr>
              <a:t>Renders</a:t>
            </a:r>
            <a:r>
              <a:rPr lang="de-DE" b="0" dirty="0">
                <a:solidFill>
                  <a:srgbClr val="36544F"/>
                </a:solidFill>
              </a:rPr>
              <a:t> von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</a:rPr>
              <a:t>einem Teil </a:t>
            </a:r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 err="1">
                <a:solidFill>
                  <a:srgbClr val="36544F"/>
                </a:solidFill>
              </a:rPr>
              <a:t>Komponeten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00490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codetalks-react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-chat-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003C6A9-628C-A647-A53A-2A7B2C92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834" y="229893"/>
            <a:ext cx="1613599" cy="234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108075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Heute &amp; morgen 🤔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E19630A1-12EE-474D-94D2-9BE6909E424B}"/>
              </a:ext>
            </a:extLst>
          </p:cNvPr>
          <p:cNvCxnSpPr>
            <a:cxnSpLocks/>
          </p:cNvCxnSpPr>
          <p:nvPr/>
        </p:nvCxnSpPr>
        <p:spPr>
          <a:xfrm>
            <a:off x="4369904" y="3160643"/>
            <a:ext cx="4247322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4529049-C05F-2D45-AF6E-25DADAD4F683}"/>
              </a:ext>
            </a:extLst>
          </p:cNvPr>
          <p:cNvCxnSpPr>
            <a:cxnSpLocks/>
          </p:cNvCxnSpPr>
          <p:nvPr/>
        </p:nvCxnSpPr>
        <p:spPr>
          <a:xfrm>
            <a:off x="1328265" y="3422373"/>
            <a:ext cx="7288961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F79741B-FBB0-4C44-87F5-70FCD19CC9BA}"/>
              </a:ext>
            </a:extLst>
          </p:cNvPr>
          <p:cNvCxnSpPr>
            <a:cxnSpLocks/>
          </p:cNvCxnSpPr>
          <p:nvPr/>
        </p:nvCxnSpPr>
        <p:spPr>
          <a:xfrm>
            <a:off x="1308519" y="3664225"/>
            <a:ext cx="4197759" cy="0"/>
          </a:xfrm>
          <a:prstGeom prst="line">
            <a:avLst/>
          </a:prstGeom>
          <a:ln w="19050">
            <a:solidFill>
              <a:srgbClr val="B044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A1BD2A25-8F34-D74B-B14F-97CF459EB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10" y="856273"/>
            <a:ext cx="7508579" cy="432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9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6493EE-CB1E-A54E-942A-AACAE203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66067"/>
            <a:ext cx="7889774" cy="4879033"/>
          </a:xfrm>
          <a:prstGeom prst="rect">
            <a:avLst/>
          </a:prstGeom>
          <a:ln w="22225">
            <a:solidFill>
              <a:srgbClr val="025249"/>
            </a:solidFill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471773"/>
            <a:ext cx="990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github.com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nilshartmann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-chat-</a:t>
            </a:r>
            <a:r>
              <a:rPr lang="de-DE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example</a:t>
            </a:r>
            <a:endParaRPr lang="de-DE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4074</Words>
  <Application>Microsoft Macintosh PowerPoint</Application>
  <PresentationFormat>A4-Papier (210 x 297 mm)</PresentationFormat>
  <Paragraphs>919</Paragraphs>
  <Slides>74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5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CodeTalks Hamburg | Oktober 2019 | @nilshartmann</vt:lpstr>
      <vt:lpstr>https://nilshartmann.net</vt:lpstr>
      <vt:lpstr>Ein Blick zurück</vt:lpstr>
      <vt:lpstr>Roadmap November 2018</vt:lpstr>
      <vt:lpstr>Roadmap November 2018</vt:lpstr>
      <vt:lpstr>Roadmap August  2019</vt:lpstr>
      <vt:lpstr>Oktober 2019</vt:lpstr>
      <vt:lpstr>Heute &amp; morgen 🤔</vt:lpstr>
      <vt:lpstr>Ein Beispiel...</vt:lpstr>
      <vt:lpstr>Functions everywhere</vt:lpstr>
      <vt:lpstr>Hintergrund</vt:lpstr>
      <vt:lpstr>Hintergrund</vt:lpstr>
      <vt:lpstr>useContext Hook</vt:lpstr>
      <vt:lpstr>useContext Hook</vt:lpstr>
      <vt:lpstr>useContext Hook</vt:lpstr>
      <vt:lpstr>useContext Hook</vt:lpstr>
      <vt:lpstr>useContext Hook</vt:lpstr>
      <vt:lpstr>useState Hook</vt:lpstr>
      <vt:lpstr>useState Hook</vt:lpstr>
      <vt:lpstr>useState Hook</vt:lpstr>
      <vt:lpstr>useState Hook</vt:lpstr>
      <vt:lpstr>useState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Arbeiten mit Seiteneffekten</vt:lpstr>
      <vt:lpstr>Custom Hooks</vt:lpstr>
      <vt:lpstr>Custom Hooks</vt:lpstr>
      <vt:lpstr>Custom Hooks</vt:lpstr>
      <vt:lpstr>Custom Hooks</vt:lpstr>
      <vt:lpstr>React Hooks</vt:lpstr>
      <vt:lpstr>Hooks</vt:lpstr>
      <vt:lpstr>Hooks</vt:lpstr>
      <vt:lpstr>Hooks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concurrent React</vt:lpstr>
      <vt:lpstr>concurrent React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896</cp:revision>
  <cp:lastPrinted>2019-09-04T14:49:47Z</cp:lastPrinted>
  <dcterms:created xsi:type="dcterms:W3CDTF">2016-03-28T15:59:53Z</dcterms:created>
  <dcterms:modified xsi:type="dcterms:W3CDTF">2019-10-24T09:27:03Z</dcterms:modified>
</cp:coreProperties>
</file>